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94" r:id="rId7"/>
    <p:sldId id="262" r:id="rId8"/>
    <p:sldId id="261" r:id="rId9"/>
    <p:sldId id="264" r:id="rId10"/>
    <p:sldId id="296" r:id="rId11"/>
    <p:sldId id="266" r:id="rId12"/>
    <p:sldId id="295" r:id="rId13"/>
    <p:sldId id="267" r:id="rId14"/>
    <p:sldId id="265" r:id="rId15"/>
    <p:sldId id="271" r:id="rId16"/>
    <p:sldId id="263" r:id="rId17"/>
    <p:sldId id="293" r:id="rId18"/>
    <p:sldId id="297" r:id="rId19"/>
    <p:sldId id="298" r:id="rId20"/>
    <p:sldId id="272" r:id="rId21"/>
    <p:sldId id="273" r:id="rId22"/>
    <p:sldId id="274" r:id="rId23"/>
    <p:sldId id="277" r:id="rId24"/>
    <p:sldId id="276" r:id="rId25"/>
    <p:sldId id="278" r:id="rId26"/>
    <p:sldId id="279" r:id="rId27"/>
    <p:sldId id="280" r:id="rId28"/>
    <p:sldId id="283" r:id="rId29"/>
    <p:sldId id="284" r:id="rId30"/>
    <p:sldId id="285" r:id="rId31"/>
    <p:sldId id="270" r:id="rId32"/>
    <p:sldId id="289" r:id="rId33"/>
    <p:sldId id="290" r:id="rId34"/>
    <p:sldId id="291" r:id="rId35"/>
    <p:sldId id="292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mic Sans MS" panose="030F0702030302020204" pitchFamily="66" charset="0"/>
      <p:regular r:id="rId42"/>
      <p:bold r:id="rId43"/>
      <p:italic r:id="rId44"/>
      <p:boldItalic r:id="rId45"/>
    </p:embeddedFont>
    <p:embeddedFont>
      <p:font typeface="Candara" panose="020E0502030303020204" pitchFamily="34" charset="0"/>
      <p:regular r:id="rId46"/>
      <p:bold r:id="rId47"/>
      <p:italic r:id="rId48"/>
      <p:boldItalic r:id="rId49"/>
    </p:embeddedFont>
    <p:embeddedFont>
      <p:font typeface="Trebuchet MS" panose="020B060302020202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gNe42IJ00B+gcmpc8hhLnghPMo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46D460-CA80-4199-949B-F412741B255F}">
  <a:tblStyle styleId="{A246D460-CA80-4199-949B-F412741B25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11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3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44d29a4b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44d29a4b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38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38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26;p38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38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38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8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3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38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38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8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7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7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4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8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8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9" name="Google Shape;99;p48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4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48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48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9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9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4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0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0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4" name="Google Shape;114;p50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5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50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50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1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1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51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5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5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2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5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5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3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3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5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5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3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1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8" name="Google Shape;58;p42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9" name="Google Shape;59;p4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3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43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6" name="Google Shape;66;p43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43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4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5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5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9" name="Google Shape;79;p45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4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6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6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46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4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3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37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37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37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37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37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3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37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37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3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3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3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ctrTitle"/>
          </p:nvPr>
        </p:nvSpPr>
        <p:spPr>
          <a:xfrm>
            <a:off x="532263" y="2404534"/>
            <a:ext cx="8993874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ndara"/>
              <a:buNone/>
            </a:pPr>
            <a:r>
              <a:rPr lang="en-US" b="1" dirty="0">
                <a:latin typeface="Candara"/>
                <a:ea typeface="Candara"/>
                <a:cs typeface="Candara"/>
                <a:sym typeface="Candara"/>
              </a:rPr>
              <a:t>Seminar On </a:t>
            </a:r>
            <a:r>
              <a:rPr lang="en-US" b="1" dirty="0" smtClean="0">
                <a:latin typeface="Candara"/>
                <a:ea typeface="Candara"/>
                <a:cs typeface="Candara"/>
                <a:sym typeface="Candara"/>
              </a:rPr>
              <a:t>Routing and  Protocols</a:t>
            </a:r>
            <a:endParaRPr b="1" dirty="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44" name="Google Shape;144;p1"/>
          <p:cNvSpPr txBox="1">
            <a:spLocks noGrp="1"/>
          </p:cNvSpPr>
          <p:nvPr>
            <p:ph type="subTitle" idx="1"/>
          </p:nvPr>
        </p:nvSpPr>
        <p:spPr>
          <a:xfrm>
            <a:off x="5029199" y="4183355"/>
            <a:ext cx="4496938" cy="1634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lang="en-US" sz="1600">
                <a:solidFill>
                  <a:schemeClr val="dk1"/>
                </a:solidFill>
              </a:rPr>
              <a:t>By:  	Asad Hashmi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 sz="1600">
                <a:solidFill>
                  <a:schemeClr val="dk1"/>
                </a:solidFill>
              </a:rPr>
              <a:t>	Sr. Network Engineer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 sz="1600">
                <a:solidFill>
                  <a:schemeClr val="dk1"/>
                </a:solidFill>
              </a:rPr>
              <a:t>	PMAS-ARID Agriculture University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 sz="1600">
                <a:solidFill>
                  <a:schemeClr val="dk1"/>
                </a:solidFill>
              </a:rPr>
              <a:t>	Rawalpindi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93366" y="88626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Routing Protocols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0485" y="2996419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Static Protocol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13009" y="2996418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Dynamic Protocols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cxnSp>
        <p:nvCxnSpPr>
          <p:cNvPr id="6" name="Elbow Connector 5"/>
          <p:cNvCxnSpPr>
            <a:stCxn id="2" idx="2"/>
            <a:endCxn id="3" idx="0"/>
          </p:cNvCxnSpPr>
          <p:nvPr/>
        </p:nvCxnSpPr>
        <p:spPr>
          <a:xfrm rot="5400000">
            <a:off x="3321947" y="1032118"/>
            <a:ext cx="1463823" cy="2464778"/>
          </a:xfrm>
          <a:prstGeom prst="bentConnector3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" idx="2"/>
            <a:endCxn id="4" idx="0"/>
          </p:cNvCxnSpPr>
          <p:nvPr/>
        </p:nvCxnSpPr>
        <p:spPr>
          <a:xfrm rot="16200000" flipH="1">
            <a:off x="5809041" y="1009801"/>
            <a:ext cx="1463822" cy="2509411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375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279" y="2106693"/>
            <a:ext cx="8396377" cy="448161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1"/>
          <p:cNvSpPr txBox="1"/>
          <p:nvPr/>
        </p:nvSpPr>
        <p:spPr>
          <a:xfrm>
            <a:off x="3754816" y="93007"/>
            <a:ext cx="300250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/>
                </a:solidFill>
                <a:latin typeface="Candara"/>
                <a:ea typeface="Candara"/>
                <a:cs typeface="Candara"/>
                <a:sym typeface="Candara"/>
              </a:rPr>
              <a:t>Static Routing</a:t>
            </a:r>
            <a:endParaRPr sz="3200" b="1" dirty="0">
              <a:solidFill>
                <a:schemeClr val="accent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75477"/>
            <a:ext cx="39952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ts val="2000"/>
            </a:pPr>
            <a:r>
              <a:rPr lang="en-US" sz="2000" b="1" dirty="0">
                <a:latin typeface="Candara"/>
                <a:ea typeface="Candara"/>
                <a:cs typeface="Candara"/>
                <a:sym typeface="Candara"/>
              </a:rPr>
              <a:t>Static</a:t>
            </a:r>
            <a:r>
              <a:rPr lang="en-US" sz="2000" dirty="0">
                <a:latin typeface="Candara"/>
                <a:ea typeface="Candara"/>
                <a:cs typeface="Candara"/>
                <a:sym typeface="Candara"/>
              </a:rPr>
              <a:t> </a:t>
            </a:r>
            <a:endParaRPr lang="en-US" dirty="0"/>
          </a:p>
          <a:p>
            <a:pPr marL="800100" lvl="1" indent="-342900">
              <a:buSzPts val="2000"/>
              <a:buFont typeface="Trebuchet MS"/>
              <a:buAutoNum type="alphaLcParenR"/>
            </a:pPr>
            <a:r>
              <a:rPr lang="en-US" sz="2000" dirty="0">
                <a:latin typeface="Candara"/>
                <a:ea typeface="Candara"/>
                <a:cs typeface="Candara"/>
                <a:sym typeface="Candara"/>
              </a:rPr>
              <a:t>To assign manual routes </a:t>
            </a:r>
            <a:endParaRPr lang="en-US" dirty="0"/>
          </a:p>
          <a:p>
            <a:pPr marL="800100" lvl="1" indent="-342900">
              <a:buSzPts val="2000"/>
              <a:buFont typeface="Trebuchet MS"/>
              <a:buAutoNum type="alphaLcParenR"/>
            </a:pPr>
            <a:r>
              <a:rPr lang="en-US" sz="2000" dirty="0">
                <a:latin typeface="Candara"/>
                <a:ea typeface="Candara"/>
                <a:cs typeface="Candara"/>
                <a:sym typeface="Candara"/>
              </a:rPr>
              <a:t>For limited Networks</a:t>
            </a:r>
            <a:endParaRPr lang="en-US" dirty="0"/>
          </a:p>
          <a:p>
            <a:pPr marL="800100" lvl="1" indent="-342900">
              <a:buSzPts val="2000"/>
              <a:buFont typeface="Trebuchet MS"/>
              <a:buAutoNum type="alphaLcParenR"/>
            </a:pPr>
            <a:r>
              <a:rPr lang="en-US" sz="2000" dirty="0">
                <a:latin typeface="Candara"/>
                <a:ea typeface="Candara"/>
                <a:cs typeface="Candara"/>
                <a:sym typeface="Candara"/>
              </a:rPr>
              <a:t>Within Autonomous System</a:t>
            </a:r>
            <a:endParaRPr lang="en-US" dirty="0"/>
          </a:p>
          <a:p>
            <a:pPr marL="800100" lvl="1" indent="-342900">
              <a:buSzPts val="2000"/>
              <a:buFont typeface="Trebuchet MS"/>
              <a:buAutoNum type="alphaLcParenR"/>
            </a:pPr>
            <a:r>
              <a:rPr lang="en-US" sz="2000" dirty="0">
                <a:latin typeface="Candara"/>
                <a:ea typeface="Candara"/>
                <a:cs typeface="Candara"/>
                <a:sym typeface="Candara"/>
              </a:rPr>
              <a:t>Some times security reason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866900"/>
            <a:ext cx="87270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Example 1:     	Single Router</a:t>
            </a:r>
          </a:p>
          <a:p>
            <a:r>
              <a:rPr lang="en-US" sz="4000" dirty="0" smtClean="0"/>
              <a:t>Example 2:     	</a:t>
            </a:r>
            <a:r>
              <a:rPr lang="en-US" sz="4000" dirty="0"/>
              <a:t>2</a:t>
            </a:r>
            <a:r>
              <a:rPr lang="en-US" sz="4000" dirty="0" smtClean="0"/>
              <a:t> </a:t>
            </a:r>
            <a:r>
              <a:rPr lang="en-US" sz="4000" dirty="0"/>
              <a:t>R</a:t>
            </a:r>
            <a:r>
              <a:rPr lang="en-US" sz="4000" dirty="0" smtClean="0"/>
              <a:t>outer</a:t>
            </a:r>
            <a:endParaRPr lang="en-US" sz="4000" dirty="0" smtClean="0"/>
          </a:p>
          <a:p>
            <a:r>
              <a:rPr lang="en-US" sz="4000" dirty="0" smtClean="0"/>
              <a:t>Example 3: 		</a:t>
            </a:r>
            <a:r>
              <a:rPr lang="en-US" sz="4000" dirty="0" smtClean="0"/>
              <a:t>More Then 1</a:t>
            </a:r>
            <a:r>
              <a:rPr lang="en-US" sz="4000" dirty="0" smtClean="0"/>
              <a:t> </a:t>
            </a:r>
            <a:r>
              <a:rPr lang="en-US" sz="4000" dirty="0" smtClean="0"/>
              <a:t>Routers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752850" y="6305551"/>
            <a:ext cx="215265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Hands on Packet Tracer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38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/>
          <p:nvPr/>
        </p:nvSpPr>
        <p:spPr>
          <a:xfrm>
            <a:off x="3895776" y="-11363"/>
            <a:ext cx="31935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/>
                </a:solidFill>
                <a:latin typeface="Candara"/>
                <a:ea typeface="Candara"/>
                <a:cs typeface="Candara"/>
                <a:sym typeface="Candara"/>
              </a:rPr>
              <a:t>Dynamic Routing</a:t>
            </a:r>
            <a:endParaRPr sz="3200" b="1" dirty="0">
              <a:solidFill>
                <a:schemeClr val="accent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20" name="Google Shape;22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269" y="3089660"/>
            <a:ext cx="5009322" cy="3259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8591" y="984738"/>
            <a:ext cx="6944140" cy="495264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2"/>
          <p:cNvSpPr txBox="1"/>
          <p:nvPr/>
        </p:nvSpPr>
        <p:spPr>
          <a:xfrm>
            <a:off x="931495" y="6402253"/>
            <a:ext cx="27222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Figure-3 (a) small network</a:t>
            </a:r>
            <a:endParaRPr sz="1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23" name="Google Shape;223;p12"/>
          <p:cNvSpPr txBox="1"/>
          <p:nvPr/>
        </p:nvSpPr>
        <p:spPr>
          <a:xfrm>
            <a:off x="7310278" y="6032921"/>
            <a:ext cx="28729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Figure-(3) b: Large Network</a:t>
            </a:r>
            <a:endParaRPr sz="1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7" name="Google Shape;207;p10"/>
          <p:cNvSpPr txBox="1"/>
          <p:nvPr/>
        </p:nvSpPr>
        <p:spPr>
          <a:xfrm>
            <a:off x="160509" y="535155"/>
            <a:ext cx="4926842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Dynamic</a:t>
            </a:r>
            <a:endParaRPr dirty="0"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AutoNum type="alphaLcParenR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Nabors Discovery</a:t>
            </a:r>
            <a:endParaRPr dirty="0"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AutoNum type="alphaLcParenR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Calculating hopes</a:t>
            </a:r>
            <a:endParaRPr dirty="0"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AutoNum type="alphaLcParenR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Finding best path</a:t>
            </a:r>
            <a:endParaRPr dirty="0"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AutoNum type="alphaLcParenR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Quick response in case of down link</a:t>
            </a:r>
            <a:endParaRPr dirty="0"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AutoNum type="alphaLcParenR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Exchange information</a:t>
            </a:r>
            <a:endParaRPr dirty="0"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AutoNum type="alphaLcParenR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Different autonomous system</a:t>
            </a:r>
            <a:endParaRPr sz="2000" b="0" i="0" u="none" strike="noStrike" cap="none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0"/>
          <p:cNvPicPr preferRelativeResize="0"/>
          <p:nvPr/>
        </p:nvPicPr>
        <p:blipFill rotWithShape="1">
          <a:blip r:embed="rId3">
            <a:alphaModFix/>
          </a:blip>
          <a:srcRect t="1471"/>
          <a:stretch/>
        </p:blipFill>
        <p:spPr>
          <a:xfrm>
            <a:off x="387733" y="763892"/>
            <a:ext cx="8979250" cy="570590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0"/>
          <p:cNvSpPr txBox="1"/>
          <p:nvPr/>
        </p:nvSpPr>
        <p:spPr>
          <a:xfrm>
            <a:off x="387732" y="117602"/>
            <a:ext cx="601306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accent2"/>
                </a:solidFill>
                <a:latin typeface="Candara"/>
                <a:ea typeface="Candara"/>
                <a:cs typeface="Candara"/>
                <a:sym typeface="Candara"/>
              </a:rPr>
              <a:t>Dynamic Routing </a:t>
            </a:r>
            <a:r>
              <a:rPr lang="en-US" sz="3600" b="1" dirty="0">
                <a:solidFill>
                  <a:schemeClr val="accent2"/>
                </a:solidFill>
                <a:latin typeface="Candara"/>
                <a:ea typeface="Candara"/>
                <a:cs typeface="Candara"/>
                <a:sym typeface="Candara"/>
              </a:rPr>
              <a:t>Protocol</a:t>
            </a:r>
            <a:endParaRPr sz="3600" b="1" dirty="0">
              <a:solidFill>
                <a:schemeClr val="accent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08" name="Google Shape;208;p10"/>
          <p:cNvSpPr txBox="1"/>
          <p:nvPr/>
        </p:nvSpPr>
        <p:spPr>
          <a:xfrm>
            <a:off x="1347123" y="6581001"/>
            <a:ext cx="16001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See Example 1 and 2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964" y="521803"/>
            <a:ext cx="5543528" cy="517561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6"/>
          <p:cNvSpPr/>
          <p:nvPr/>
        </p:nvSpPr>
        <p:spPr>
          <a:xfrm>
            <a:off x="924734" y="5697414"/>
            <a:ext cx="47339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666666"/>
                </a:solidFill>
                <a:latin typeface="Candara"/>
                <a:ea typeface="Candara"/>
                <a:cs typeface="Candara"/>
                <a:sym typeface="Candara"/>
              </a:rPr>
              <a:t>Figure 6 </a:t>
            </a:r>
            <a:r>
              <a:rPr lang="en-US" sz="1800" dirty="0">
                <a:solidFill>
                  <a:srgbClr val="666666"/>
                </a:solidFill>
                <a:latin typeface="Candara"/>
                <a:ea typeface="Candara"/>
                <a:cs typeface="Candara"/>
                <a:sym typeface="Candara"/>
              </a:rPr>
              <a:t>(a): </a:t>
            </a:r>
            <a:r>
              <a:rPr lang="en-US" sz="1800" dirty="0" smtClean="0">
                <a:solidFill>
                  <a:srgbClr val="666666"/>
                </a:solidFill>
                <a:latin typeface="Candara"/>
                <a:ea typeface="Candara"/>
                <a:cs typeface="Candara"/>
                <a:sym typeface="Candara"/>
              </a:rPr>
              <a:t>Distance Vector</a:t>
            </a:r>
            <a:endParaRPr sz="18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52" name="Google Shape;25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0055" y="521803"/>
            <a:ext cx="5576579" cy="517561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6"/>
          <p:cNvSpPr/>
          <p:nvPr/>
        </p:nvSpPr>
        <p:spPr>
          <a:xfrm>
            <a:off x="6981094" y="5757255"/>
            <a:ext cx="37096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666666"/>
                </a:solidFill>
                <a:latin typeface="Candara"/>
                <a:ea typeface="Candara"/>
                <a:cs typeface="Candara"/>
                <a:sym typeface="Candara"/>
              </a:rPr>
              <a:t>Figure 6 (b) : </a:t>
            </a:r>
            <a:r>
              <a:rPr lang="en-US" sz="1800" b="0" i="0" dirty="0" smtClean="0">
                <a:solidFill>
                  <a:srgbClr val="666666"/>
                </a:solidFill>
                <a:latin typeface="Candara"/>
                <a:ea typeface="Candara"/>
                <a:cs typeface="Candara"/>
                <a:sym typeface="Candara"/>
              </a:rPr>
              <a:t>Link State</a:t>
            </a:r>
            <a:endParaRPr sz="18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96765" y="6550223"/>
            <a:ext cx="2653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Example in Packet Tracer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69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b="1"/>
              <a:t>Configuring Router </a:t>
            </a:r>
            <a:endParaRPr b="1"/>
          </a:p>
        </p:txBody>
      </p:sp>
      <p:pic>
        <p:nvPicPr>
          <p:cNvPr id="192" name="Google Shape;192;p8" descr="How to configure cisco router with console in packet tracer - YouTub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95240" y="1658567"/>
            <a:ext cx="5961592" cy="447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677334" y="2416836"/>
            <a:ext cx="237066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Requirements: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Console Cable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Router 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Putty 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PC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4" name="Google Shape;194;p8"/>
          <p:cNvPicPr preferRelativeResize="0"/>
          <p:nvPr/>
        </p:nvPicPr>
        <p:blipFill rotWithShape="1">
          <a:blip r:embed="rId4">
            <a:alphaModFix/>
          </a:blip>
          <a:srcRect l="59816" t="7764" r="4761" b="7311"/>
          <a:stretch/>
        </p:blipFill>
        <p:spPr>
          <a:xfrm>
            <a:off x="2871781" y="3199845"/>
            <a:ext cx="1099931" cy="12457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77079" y="4705338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Lab</a:t>
            </a:r>
          </a:p>
          <a:p>
            <a:r>
              <a:rPr lang="en-US" dirty="0" smtClean="0"/>
              <a:t>Packet Tracer 7.1.0 or above version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9;p17"/>
          <p:cNvSpPr/>
          <p:nvPr/>
        </p:nvSpPr>
        <p:spPr>
          <a:xfrm>
            <a:off x="1139484" y="1059162"/>
            <a:ext cx="669430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rPr>
              <a:t>Basic Routing Configuration</a:t>
            </a:r>
            <a:endParaRPr sz="3600" b="1" cap="none" dirty="0">
              <a:solidFill>
                <a:schemeClr val="accen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9484" y="1899139"/>
            <a:ext cx="89050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Assigning </a:t>
            </a:r>
            <a:r>
              <a:rPr lang="en-US" sz="2400" dirty="0" smtClean="0"/>
              <a:t>Passwords</a:t>
            </a:r>
          </a:p>
          <a:p>
            <a:pPr marL="342900" indent="-342900">
              <a:buAutoNum type="arabicPeriod"/>
            </a:pPr>
            <a:endParaRPr lang="en-US" sz="2400" dirty="0" smtClean="0"/>
          </a:p>
          <a:p>
            <a:pPr marL="342900" indent="-342900">
              <a:buAutoNum type="arabicPeriod"/>
            </a:pPr>
            <a:r>
              <a:rPr lang="en-US" sz="2400" dirty="0" smtClean="0"/>
              <a:t>Assigning </a:t>
            </a:r>
            <a:r>
              <a:rPr lang="en-US" sz="2400" dirty="0" err="1" smtClean="0"/>
              <a:t>ip</a:t>
            </a:r>
            <a:r>
              <a:rPr lang="en-US" sz="2400" dirty="0" smtClean="0"/>
              <a:t> address to </a:t>
            </a:r>
            <a:r>
              <a:rPr lang="en-US" sz="2400" dirty="0" smtClean="0"/>
              <a:t>interfaces</a:t>
            </a:r>
          </a:p>
          <a:p>
            <a:pPr marL="342900" indent="-342900">
              <a:buAutoNum type="arabicPeriod"/>
            </a:pPr>
            <a:endParaRPr lang="en-US" sz="2400" dirty="0" smtClean="0"/>
          </a:p>
          <a:p>
            <a:pPr marL="342900" indent="-342900">
              <a:buAutoNum type="arabicPeriod"/>
            </a:pPr>
            <a:r>
              <a:rPr lang="en-US" sz="2400" dirty="0" smtClean="0"/>
              <a:t>Configuring protocols according to Network size and </a:t>
            </a:r>
            <a:r>
              <a:rPr lang="en-US" sz="2400" dirty="0" smtClean="0"/>
              <a:t>scenario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981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80048" y="1882802"/>
            <a:ext cx="926123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>
                <a:solidFill>
                  <a:schemeClr val="accent1"/>
                </a:solidFill>
              </a:rPr>
              <a:t>Global </a:t>
            </a:r>
            <a:r>
              <a:rPr lang="fr-FR" sz="2400" b="1" dirty="0">
                <a:solidFill>
                  <a:schemeClr val="accent1"/>
                </a:solidFill>
              </a:rPr>
              <a:t>configuration mode, </a:t>
            </a:r>
            <a:r>
              <a:rPr lang="fr-FR" sz="2400" b="1" dirty="0" err="1" smtClean="0">
                <a:solidFill>
                  <a:schemeClr val="accent1"/>
                </a:solidFill>
              </a:rPr>
              <a:t>using</a:t>
            </a:r>
            <a:r>
              <a:rPr lang="fr-FR" sz="2400" b="1" dirty="0" smtClean="0">
                <a:solidFill>
                  <a:schemeClr val="accent1"/>
                </a:solidFill>
              </a:rPr>
              <a:t> </a:t>
            </a:r>
            <a:r>
              <a:rPr lang="fr-FR" sz="2400" b="1" dirty="0">
                <a:solidFill>
                  <a:schemeClr val="accent1"/>
                </a:solidFill>
              </a:rPr>
              <a:t>the console port</a:t>
            </a:r>
            <a:r>
              <a:rPr lang="fr-FR" sz="2400" dirty="0" smtClean="0"/>
              <a:t>.</a:t>
            </a:r>
          </a:p>
          <a:p>
            <a:endParaRPr lang="fr-FR" sz="2400" dirty="0"/>
          </a:p>
          <a:p>
            <a:r>
              <a:rPr lang="fr-FR" sz="2400" dirty="0"/>
              <a:t>Router&gt;       (User Mode</a:t>
            </a:r>
            <a:r>
              <a:rPr lang="fr-FR" sz="2400" dirty="0" smtClean="0"/>
              <a:t>)</a:t>
            </a:r>
          </a:p>
          <a:p>
            <a:r>
              <a:rPr lang="en-US" dirty="0"/>
              <a:t>This mode allows the user to execute only the basic commands, such as those that show the system's status.</a:t>
            </a:r>
            <a:endParaRPr lang="fr-FR" sz="2400" dirty="0"/>
          </a:p>
          <a:p>
            <a:endParaRPr lang="fr-FR" sz="2400" dirty="0" smtClean="0"/>
          </a:p>
          <a:p>
            <a:r>
              <a:rPr lang="fr-FR" sz="2400" dirty="0" smtClean="0"/>
              <a:t>Router</a:t>
            </a:r>
            <a:r>
              <a:rPr lang="fr-FR" sz="2400" dirty="0"/>
              <a:t>#       </a:t>
            </a:r>
            <a:r>
              <a:rPr lang="fr-FR" sz="2400" dirty="0" smtClean="0"/>
              <a:t>(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</a:t>
            </a:r>
            <a:r>
              <a:rPr lang="fr-FR" sz="2400" dirty="0"/>
              <a:t>Mode)</a:t>
            </a:r>
          </a:p>
          <a:p>
            <a:r>
              <a:rPr lang="en-US" dirty="0" smtClean="0"/>
              <a:t>or </a:t>
            </a:r>
            <a:r>
              <a:rPr lang="en-US" dirty="0"/>
              <a:t>privileged mode, is the default mode that a Cisco router is in when it first starts up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Allows </a:t>
            </a:r>
            <a:r>
              <a:rPr lang="en-US" dirty="0"/>
              <a:t>users to view basic information </a:t>
            </a:r>
            <a:r>
              <a:rPr lang="en-US" dirty="0" smtClean="0"/>
              <a:t>and  </a:t>
            </a:r>
            <a:r>
              <a:rPr lang="en-US" dirty="0"/>
              <a:t>configuration, but it does not allow for any changes to be made.</a:t>
            </a:r>
            <a:endParaRPr lang="fr-FR" sz="2400" dirty="0" smtClean="0"/>
          </a:p>
          <a:p>
            <a:endParaRPr lang="fr-FR" sz="2400" dirty="0" smtClean="0"/>
          </a:p>
          <a:p>
            <a:r>
              <a:rPr lang="fr-FR" sz="2400" dirty="0" smtClean="0"/>
              <a:t>Router(config</a:t>
            </a:r>
            <a:r>
              <a:rPr lang="fr-FR" sz="2400" dirty="0"/>
              <a:t>)#  (Global Mode</a:t>
            </a:r>
            <a:r>
              <a:rPr lang="fr-FR" sz="2400" dirty="0" smtClean="0"/>
              <a:t>)</a:t>
            </a:r>
          </a:p>
          <a:p>
            <a:r>
              <a:rPr lang="en-US" dirty="0"/>
              <a:t> users to make changes to the router's global configuration settings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04774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8779" y="728860"/>
            <a:ext cx="772416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Router(</a:t>
            </a:r>
            <a:r>
              <a:rPr lang="en-US" sz="2400" b="1" dirty="0" err="1"/>
              <a:t>config</a:t>
            </a:r>
            <a:r>
              <a:rPr lang="en-US" sz="2400" b="1" dirty="0"/>
              <a:t>)# </a:t>
            </a:r>
            <a:r>
              <a:rPr lang="en-US" sz="2400" b="1" dirty="0" smtClean="0"/>
              <a:t>show running-configuration</a:t>
            </a:r>
          </a:p>
          <a:p>
            <a:r>
              <a:rPr lang="en-US" sz="2400" b="1" dirty="0" smtClean="0"/>
              <a:t> </a:t>
            </a:r>
          </a:p>
          <a:p>
            <a:r>
              <a:rPr lang="en-US" sz="2400" b="1" dirty="0" smtClean="0"/>
              <a:t> Router(</a:t>
            </a:r>
            <a:r>
              <a:rPr lang="en-US" sz="2400" b="1" dirty="0" err="1" smtClean="0"/>
              <a:t>config</a:t>
            </a:r>
            <a:r>
              <a:rPr lang="en-US" sz="2400" b="1" dirty="0"/>
              <a:t>)# hostname </a:t>
            </a:r>
            <a:r>
              <a:rPr lang="en-US" sz="2400" b="1" dirty="0" smtClean="0"/>
              <a:t>Router-A</a:t>
            </a:r>
          </a:p>
          <a:p>
            <a:r>
              <a:rPr lang="en-US" dirty="0" smtClean="0"/>
              <a:t>Name to change for Router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1018779" y="2301984"/>
            <a:ext cx="675537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Router(</a:t>
            </a:r>
            <a:r>
              <a:rPr lang="en-US" sz="32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)# </a:t>
            </a:r>
            <a:r>
              <a:rPr lang="en-US" sz="32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enable password cisco</a:t>
            </a:r>
          </a:p>
          <a:p>
            <a:r>
              <a:rPr lang="en-US" dirty="0"/>
              <a:t>To enable password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18779" y="3474998"/>
            <a:ext cx="9433516" cy="321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Configuring Router Interfaces </a:t>
            </a:r>
          </a:p>
          <a:p>
            <a:r>
              <a:rPr lang="en-U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Router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configure terminal</a:t>
            </a:r>
          </a:p>
          <a:p>
            <a:endParaRPr lang="en-US" sz="1100" dirty="0"/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Router(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)# interface 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gigabitethernet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0/1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Router(</a:t>
            </a:r>
            <a:r>
              <a:rPr lang="en-US" sz="24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</a:t>
            </a:r>
            <a:r>
              <a:rPr lang="en-U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-if)# </a:t>
            </a:r>
            <a:r>
              <a:rPr lang="en-US" sz="24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</a:t>
            </a:r>
            <a:r>
              <a:rPr lang="en-U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address 1.1.1.1 255.255.255.0</a:t>
            </a:r>
          </a:p>
          <a:p>
            <a:r>
              <a:rPr lang="en-U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Router(</a:t>
            </a:r>
            <a:r>
              <a:rPr lang="en-US" sz="24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</a:t>
            </a:r>
            <a:r>
              <a:rPr lang="en-U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-if)# no shutdown</a:t>
            </a:r>
          </a:p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Router(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-if)# </a:t>
            </a:r>
            <a:r>
              <a:rPr lang="en-U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exit</a:t>
            </a:r>
          </a:p>
          <a:p>
            <a:r>
              <a:rPr lang="en-U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Router(</a:t>
            </a:r>
            <a:r>
              <a:rPr lang="en-US" sz="24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</a:t>
            </a:r>
            <a:r>
              <a:rPr lang="en-U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)# </a:t>
            </a:r>
            <a:endParaRPr lang="en-US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16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3444092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 b="1"/>
              <a:t>Topics to Discuss</a:t>
            </a:r>
            <a:endParaRPr b="1"/>
          </a:p>
        </p:txBody>
      </p:sp>
      <p:sp>
        <p:nvSpPr>
          <p:cNvPr id="150" name="Google Shape;150;p2"/>
          <p:cNvSpPr txBox="1">
            <a:spLocks noGrp="1"/>
          </p:cNvSpPr>
          <p:nvPr>
            <p:ph type="body" idx="1"/>
          </p:nvPr>
        </p:nvSpPr>
        <p:spPr>
          <a:xfrm>
            <a:off x="2241090" y="1219200"/>
            <a:ext cx="7379988" cy="547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Font typeface="Trebuchet MS"/>
              <a:buAutoNum type="arabicParenR"/>
            </a:pPr>
            <a:r>
              <a:rPr lang="en-US" dirty="0"/>
              <a:t>Purpose of Router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Font typeface="Trebuchet MS"/>
              <a:buAutoNum type="arabicParenR"/>
            </a:pPr>
            <a:r>
              <a:rPr lang="en-US" dirty="0"/>
              <a:t> Classifying Routing Protocols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Font typeface="Trebuchet MS"/>
              <a:buAutoNum type="arabicParenR"/>
            </a:pPr>
            <a:r>
              <a:rPr lang="en-US" dirty="0"/>
              <a:t>Static and Dynamic Protocol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Font typeface="Trebuchet MS"/>
              <a:buAutoNum type="arabicParenR"/>
            </a:pPr>
            <a:r>
              <a:rPr lang="en-US" dirty="0"/>
              <a:t>Dynamic Protocol</a:t>
            </a:r>
            <a:endParaRPr dirty="0"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▪"/>
            </a:pPr>
            <a:r>
              <a:rPr lang="en-US" dirty="0"/>
              <a:t>Interior Gateway Routing Protocol (IGRP)</a:t>
            </a:r>
            <a:endParaRPr dirty="0"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▪"/>
            </a:pPr>
            <a:r>
              <a:rPr lang="en-US" dirty="0"/>
              <a:t>Exterior Gateway Routing Protocol (EGRP)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Font typeface="Trebuchet MS"/>
              <a:buAutoNum type="arabicParenR"/>
            </a:pPr>
            <a:r>
              <a:rPr lang="en-US" dirty="0"/>
              <a:t>IG Routing Protocols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⮚"/>
            </a:pPr>
            <a:r>
              <a:rPr lang="en-US" dirty="0"/>
              <a:t>Distance Vector (RIPv1, RIPv2)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⮚"/>
            </a:pPr>
            <a:r>
              <a:rPr lang="en-US" dirty="0"/>
              <a:t>Link State (OSPF, ISIS)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Font typeface="Trebuchet MS"/>
              <a:buAutoNum type="arabicParenR"/>
            </a:pPr>
            <a:r>
              <a:rPr lang="en-US" dirty="0"/>
              <a:t>Configuration setup for Rip (Lab Exercise)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Font typeface="Trebuchet MS"/>
              <a:buAutoNum type="arabicParenR"/>
            </a:pPr>
            <a:r>
              <a:rPr lang="en-US" dirty="0"/>
              <a:t>Configuration setup for OSPF (Lab Exercise)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 dirty="0" smtClean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 </a:t>
            </a:r>
            <a:r>
              <a:rPr lang="en-US" dirty="0" smtClean="0"/>
              <a:t>                  </a:t>
            </a:r>
            <a:r>
              <a:rPr lang="en-US" dirty="0" smtClean="0"/>
              <a:t>Check </a:t>
            </a:r>
            <a:r>
              <a:rPr lang="en-US" dirty="0"/>
              <a:t>Your understanding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/>
          <p:nvPr/>
        </p:nvSpPr>
        <p:spPr>
          <a:xfrm>
            <a:off x="452750" y="1870416"/>
            <a:ext cx="9488556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Dynamic routing protocols</a:t>
            </a:r>
            <a:r>
              <a:rPr lang="en-US" sz="2400" b="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 have been used in networks since the late 1980s.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F</a:t>
            </a:r>
            <a:r>
              <a:rPr lang="en-US" sz="2400" b="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irst routing protocols was </a:t>
            </a:r>
            <a:r>
              <a:rPr lang="en-US" sz="2400" b="1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Routing Information Protocol (RIP)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2400" b="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RIP version 1 (RIPv1) was released in 1988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2400" b="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 However, the newer version of RIP (RIPv2) still does not scale to the larger network implementations of today.</a:t>
            </a:r>
            <a:endParaRPr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>
              <a:solidFill>
                <a:schemeClr val="dk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>
              <a:solidFill>
                <a:schemeClr val="dk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59" name="Google Shape;259;p17"/>
          <p:cNvSpPr/>
          <p:nvPr/>
        </p:nvSpPr>
        <p:spPr>
          <a:xfrm>
            <a:off x="980215" y="707470"/>
            <a:ext cx="71208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rPr>
              <a:t>Routing Information Protocol (RIP)</a:t>
            </a:r>
            <a:endParaRPr sz="3600" b="1" cap="none" dirty="0">
              <a:solidFill>
                <a:schemeClr val="accen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/>
          <p:nvPr/>
        </p:nvSpPr>
        <p:spPr>
          <a:xfrm>
            <a:off x="809259" y="165893"/>
            <a:ext cx="459292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Candara"/>
                <a:ea typeface="Candara"/>
                <a:cs typeface="Candara"/>
                <a:sym typeface="Candara"/>
              </a:rPr>
              <a:t>Configuring the RIP Protocol</a:t>
            </a:r>
            <a:endParaRPr/>
          </a:p>
        </p:txBody>
      </p:sp>
      <p:sp>
        <p:nvSpPr>
          <p:cNvPr id="265" name="Google Shape;265;p18"/>
          <p:cNvSpPr txBox="1"/>
          <p:nvPr/>
        </p:nvSpPr>
        <p:spPr>
          <a:xfrm>
            <a:off x="3446915" y="6139453"/>
            <a:ext cx="28688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Figure 7: Network Topology</a:t>
            </a:r>
            <a:endParaRPr sz="1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79" y="847945"/>
            <a:ext cx="8920841" cy="52915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"/>
          <p:cNvSpPr/>
          <p:nvPr/>
        </p:nvSpPr>
        <p:spPr>
          <a:xfrm>
            <a:off x="1470993" y="1276901"/>
            <a:ext cx="8473107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R1# configure terminal</a:t>
            </a:r>
            <a:endParaRPr lang="pt-BR" sz="2400" dirty="0"/>
          </a:p>
          <a:p>
            <a:pPr lvl="0"/>
            <a:endParaRPr lang="pt-BR" sz="2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/>
            <a:r>
              <a:rPr lang="pt-BR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R1(config)# router rip</a:t>
            </a:r>
            <a:endParaRPr lang="pt-BR" sz="2400" dirty="0"/>
          </a:p>
          <a:p>
            <a:pPr lvl="0"/>
            <a:endParaRPr lang="pt-BR" sz="2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/>
            <a:r>
              <a:rPr lang="pt-BR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R1(config-router</a:t>
            </a:r>
            <a:r>
              <a:rPr lang="pt-BR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)# version 2</a:t>
            </a:r>
            <a:endParaRPr lang="pt-BR" sz="2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 smtClean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R1(</a:t>
            </a:r>
            <a:r>
              <a:rPr lang="en-US" sz="2400" dirty="0" err="1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config</a:t>
            </a:r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-router</a:t>
            </a: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)# network 192.168.1.0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R1(</a:t>
            </a:r>
            <a:r>
              <a:rPr lang="en-US" sz="24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config</a:t>
            </a: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-router)# network </a:t>
            </a:r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1.1.1.0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R1(</a:t>
            </a:r>
            <a:r>
              <a:rPr lang="en-US" sz="24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config</a:t>
            </a: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-router</a:t>
            </a:r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)#exit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 smtClean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R1(</a:t>
            </a:r>
            <a:r>
              <a:rPr lang="en-US" sz="2400" dirty="0" err="1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config</a:t>
            </a:r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)#</a:t>
            </a:r>
            <a:endParaRPr lang="en-US" sz="2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 smtClean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" name="Google Shape;274;p19"/>
          <p:cNvSpPr txBox="1"/>
          <p:nvPr/>
        </p:nvSpPr>
        <p:spPr>
          <a:xfrm>
            <a:off x="1470992" y="468733"/>
            <a:ext cx="69872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accent2"/>
                </a:solidFill>
                <a:latin typeface="Candara"/>
                <a:ea typeface="Candara"/>
                <a:cs typeface="Candara"/>
                <a:sym typeface="Candara"/>
              </a:rPr>
              <a:t>RIP </a:t>
            </a:r>
            <a:r>
              <a:rPr lang="en-US" sz="3600" b="1" dirty="0">
                <a:solidFill>
                  <a:schemeClr val="accent2"/>
                </a:solidFill>
                <a:latin typeface="Candara"/>
                <a:ea typeface="Candara"/>
                <a:cs typeface="Candara"/>
                <a:sym typeface="Candara"/>
              </a:rPr>
              <a:t>Configuration</a:t>
            </a:r>
            <a:endParaRPr sz="3600" b="1" dirty="0">
              <a:solidFill>
                <a:schemeClr val="accent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592" y="923835"/>
            <a:ext cx="11441770" cy="5163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669" y="490744"/>
            <a:ext cx="9581322" cy="5973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896" y="733695"/>
            <a:ext cx="7845287" cy="5698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/>
          <p:nvPr/>
        </p:nvSpPr>
        <p:spPr>
          <a:xfrm>
            <a:off x="205507" y="1507970"/>
            <a:ext cx="9498051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AutoNum type="arabicPeriod"/>
            </a:pPr>
            <a:r>
              <a:rPr lang="en-US" sz="2400" b="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To address the needs of larger networks, two advanced routing protocols were developed: </a:t>
            </a:r>
            <a:r>
              <a:rPr lang="en-US" sz="2400" b="1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Open Shortest Path First (OSPF)</a:t>
            </a:r>
            <a:r>
              <a:rPr lang="en-US" sz="2400" b="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 and </a:t>
            </a:r>
            <a:r>
              <a:rPr lang="en-US" sz="2400" b="1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Intermediate System-to-Intermediate System (IS-IS)</a:t>
            </a:r>
            <a:endParaRPr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endParaRPr sz="2400" b="1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AutoNum type="arabicPeriod"/>
            </a:pPr>
            <a:r>
              <a:rPr lang="en-US" sz="2400" b="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Cisco developed the </a:t>
            </a:r>
            <a:r>
              <a:rPr lang="en-US" sz="2400" b="1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Interior Gateway Routing Protocol (IGRP)</a:t>
            </a:r>
            <a:r>
              <a:rPr lang="en-US" sz="2400" b="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 and </a:t>
            </a:r>
            <a:r>
              <a:rPr lang="en-US" sz="2400" b="1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Enhanced IGRP (EIGRP)</a:t>
            </a:r>
            <a:endParaRPr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endParaRPr sz="2400" b="1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AutoNum type="arabicPeriod"/>
            </a:pPr>
            <a:r>
              <a:rPr lang="en-US"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OSPF (Open Shortest Path First) protocol is one of a family of IP Routing protocols, and is an </a:t>
            </a:r>
            <a:r>
              <a:rPr lang="en-US" sz="24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Interior Gateway Protocol (IGP) </a:t>
            </a:r>
            <a:r>
              <a:rPr lang="en-US"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for the Internet, used to distribute IP routing information throughout a </a:t>
            </a:r>
            <a:r>
              <a:rPr lang="en-US" sz="24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single</a:t>
            </a:r>
            <a:r>
              <a:rPr lang="en-US"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en-US" sz="24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Autonomous System (AS) </a:t>
            </a:r>
            <a:r>
              <a:rPr lang="en-US"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 an IP network.</a:t>
            </a:r>
            <a:endParaRPr/>
          </a:p>
        </p:txBody>
      </p:sp>
      <p:sp>
        <p:nvSpPr>
          <p:cNvPr id="301" name="Google Shape;301;p24"/>
          <p:cNvSpPr/>
          <p:nvPr/>
        </p:nvSpPr>
        <p:spPr>
          <a:xfrm>
            <a:off x="0" y="475458"/>
            <a:ext cx="920252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cap="none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rPr>
              <a:t>Open Shortest Path First (OSPF)</a:t>
            </a:r>
            <a:endParaRPr sz="4800" b="1" cap="none">
              <a:solidFill>
                <a:schemeClr val="accen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430" y="1502383"/>
            <a:ext cx="7913273" cy="5087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5"/>
          <p:cNvSpPr/>
          <p:nvPr/>
        </p:nvSpPr>
        <p:spPr>
          <a:xfrm>
            <a:off x="0" y="493486"/>
            <a:ext cx="920252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cap="none" dirty="0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rPr>
              <a:t>Open Shortest Path First (OSPF)</a:t>
            </a:r>
            <a:endParaRPr sz="4800" b="1" cap="none" dirty="0">
              <a:solidFill>
                <a:schemeClr val="accen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/>
          <p:nvPr/>
        </p:nvSpPr>
        <p:spPr>
          <a:xfrm>
            <a:off x="1045029" y="551543"/>
            <a:ext cx="496388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OSPF Configuration</a:t>
            </a:r>
            <a:endParaRPr sz="32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68" y="1317679"/>
            <a:ext cx="8919221" cy="5291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"/>
          <p:cNvSpPr/>
          <p:nvPr/>
        </p:nvSpPr>
        <p:spPr>
          <a:xfrm>
            <a:off x="323850" y="883908"/>
            <a:ext cx="9353550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Router-A(</a:t>
            </a:r>
            <a:r>
              <a:rPr lang="en-US" sz="2400" dirty="0" err="1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config</a:t>
            </a: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)#router </a:t>
            </a:r>
            <a:r>
              <a:rPr lang="en-US" sz="24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ospf</a:t>
            </a: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Router-A(</a:t>
            </a:r>
            <a:r>
              <a:rPr lang="en-US" sz="2400" dirty="0" err="1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config</a:t>
            </a:r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-router</a:t>
            </a: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)#network </a:t>
            </a:r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192.168.20.0 </a:t>
            </a: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0.0.0.255 area </a:t>
            </a:r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 smtClean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/>
            <a:r>
              <a:rPr lang="en-US" sz="2400" dirty="0" smtClean="0">
                <a:latin typeface="Trebuchet MS"/>
                <a:ea typeface="Trebuchet MS"/>
                <a:cs typeface="Trebuchet MS"/>
                <a:sym typeface="Trebuchet MS"/>
              </a:rPr>
              <a:t>Router-A(</a:t>
            </a:r>
            <a:r>
              <a:rPr lang="en-US" sz="2400" dirty="0" err="1" smtClean="0">
                <a:latin typeface="Trebuchet MS"/>
                <a:ea typeface="Trebuchet MS"/>
                <a:cs typeface="Trebuchet MS"/>
                <a:sym typeface="Trebuchet MS"/>
              </a:rPr>
              <a:t>config</a:t>
            </a:r>
            <a:r>
              <a:rPr lang="en-US" sz="2400" dirty="0" smtClean="0">
                <a:latin typeface="Trebuchet MS"/>
                <a:ea typeface="Trebuchet MS"/>
                <a:cs typeface="Trebuchet MS"/>
                <a:sym typeface="Trebuchet MS"/>
              </a:rPr>
              <a:t>-router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)#network </a:t>
            </a:r>
            <a:r>
              <a:rPr lang="en-US" sz="2400" dirty="0" smtClean="0">
                <a:latin typeface="Trebuchet MS"/>
                <a:ea typeface="Trebuchet MS"/>
                <a:cs typeface="Trebuchet MS"/>
                <a:sym typeface="Trebuchet MS"/>
              </a:rPr>
              <a:t>1.1.1.0 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0.0.0.255 area 0</a:t>
            </a:r>
            <a:endParaRPr lang="en-US" sz="1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330" name="Google Shape;330;p29"/>
          <p:cNvSpPr/>
          <p:nvPr/>
        </p:nvSpPr>
        <p:spPr>
          <a:xfrm>
            <a:off x="323850" y="2822900"/>
            <a:ext cx="9144000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Router-B(</a:t>
            </a:r>
            <a:r>
              <a:rPr lang="en-US" sz="2400" dirty="0" err="1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config</a:t>
            </a: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)#router </a:t>
            </a:r>
            <a:r>
              <a:rPr lang="en-US" sz="24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ospf</a:t>
            </a: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</a:p>
          <a:p>
            <a:pPr lvl="0"/>
            <a:endParaRPr sz="1600" dirty="0"/>
          </a:p>
          <a:p>
            <a:pPr lvl="0"/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Router-B(</a:t>
            </a:r>
            <a:r>
              <a:rPr lang="en-US" sz="2400" dirty="0" err="1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config</a:t>
            </a:r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-router</a:t>
            </a: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)#network </a:t>
            </a:r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192.168.10.0 </a:t>
            </a: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0.0.0.255 area </a:t>
            </a:r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</a:p>
          <a:p>
            <a:pPr lvl="0"/>
            <a:endParaRPr lang="en-US" sz="2400" dirty="0" smtClean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/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Router-B</a:t>
            </a:r>
            <a:r>
              <a:rPr lang="en-US" sz="2400" dirty="0" smtClean="0"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en-US" sz="2400" dirty="0" err="1" smtClean="0">
                <a:latin typeface="Trebuchet MS"/>
                <a:ea typeface="Trebuchet MS"/>
                <a:cs typeface="Trebuchet MS"/>
                <a:sym typeface="Trebuchet MS"/>
              </a:rPr>
              <a:t>config</a:t>
            </a:r>
            <a:r>
              <a:rPr lang="en-US" sz="2400" dirty="0" smtClean="0">
                <a:latin typeface="Trebuchet MS"/>
                <a:ea typeface="Trebuchet MS"/>
                <a:cs typeface="Trebuchet MS"/>
                <a:sym typeface="Trebuchet MS"/>
              </a:rPr>
              <a:t>-router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)#network </a:t>
            </a:r>
            <a:r>
              <a:rPr lang="en-US" sz="2400" dirty="0" smtClean="0">
                <a:latin typeface="Trebuchet MS"/>
                <a:ea typeface="Trebuchet MS"/>
                <a:cs typeface="Trebuchet MS"/>
                <a:sym typeface="Trebuchet MS"/>
              </a:rPr>
              <a:t>2.2.2.0 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0.0.0.255 area 0</a:t>
            </a:r>
            <a:endParaRPr lang="en-US" sz="1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331" name="Google Shape;331;p29"/>
          <p:cNvSpPr/>
          <p:nvPr/>
        </p:nvSpPr>
        <p:spPr>
          <a:xfrm>
            <a:off x="704850" y="5392794"/>
            <a:ext cx="40576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R2#show </a:t>
            </a:r>
            <a:r>
              <a:rPr lang="en-US" sz="24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ip</a:t>
            </a: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ospf</a:t>
            </a: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neighbor</a:t>
            </a:r>
            <a:endParaRPr dirty="0"/>
          </a:p>
        </p:txBody>
      </p:sp>
      <p:sp>
        <p:nvSpPr>
          <p:cNvPr id="332" name="Google Shape;332;p29"/>
          <p:cNvSpPr/>
          <p:nvPr/>
        </p:nvSpPr>
        <p:spPr>
          <a:xfrm>
            <a:off x="4895850" y="4884963"/>
            <a:ext cx="7162692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R2#show </a:t>
            </a:r>
            <a:r>
              <a:rPr lang="en-US" sz="24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ip</a:t>
            </a: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protocols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R2#show </a:t>
            </a:r>
            <a:r>
              <a:rPr lang="en-US" sz="24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ip</a:t>
            </a: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route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R2#clear </a:t>
            </a:r>
            <a:r>
              <a:rPr lang="en-US" sz="24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ip</a:t>
            </a: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ospf</a:t>
            </a: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process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R2#show </a:t>
            </a:r>
            <a:r>
              <a:rPr lang="en-US" sz="24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ip</a:t>
            </a: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ospf</a:t>
            </a: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neighbor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R2#show </a:t>
            </a:r>
            <a:r>
              <a:rPr lang="en-US" sz="24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ip</a:t>
            </a: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route </a:t>
            </a:r>
            <a:r>
              <a:rPr lang="en-US" sz="24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ospf</a:t>
            </a: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dirty="0"/>
          </a:p>
        </p:txBody>
      </p:sp>
      <p:sp>
        <p:nvSpPr>
          <p:cNvPr id="6" name="Google Shape;307;p25"/>
          <p:cNvSpPr/>
          <p:nvPr/>
        </p:nvSpPr>
        <p:spPr>
          <a:xfrm>
            <a:off x="474880" y="95250"/>
            <a:ext cx="920252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cap="none" dirty="0" smtClean="0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rPr>
              <a:t>OSPF</a:t>
            </a:r>
            <a:r>
              <a:rPr lang="en-US" sz="4800" b="1" dirty="0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en-US" sz="4800" b="1" dirty="0" smtClean="0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rPr>
              <a:t>Configuration</a:t>
            </a:r>
            <a:endParaRPr sz="4800" b="1" cap="none" dirty="0">
              <a:solidFill>
                <a:schemeClr val="accen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 txBox="1"/>
          <p:nvPr/>
        </p:nvSpPr>
        <p:spPr>
          <a:xfrm>
            <a:off x="2559144" y="2663688"/>
            <a:ext cx="6001761" cy="144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Trebuchet MS"/>
              <a:buNone/>
            </a:pPr>
            <a:r>
              <a:rPr lang="en-US" sz="72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Why Router?</a:t>
            </a:r>
            <a:endParaRPr sz="7200" b="1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0"/>
          <p:cNvPicPr preferRelativeResize="0"/>
          <p:nvPr/>
        </p:nvPicPr>
        <p:blipFill rotWithShape="1">
          <a:blip r:embed="rId3">
            <a:alphaModFix/>
          </a:blip>
          <a:srcRect r="27122" b="16042"/>
          <a:stretch/>
        </p:blipFill>
        <p:spPr>
          <a:xfrm>
            <a:off x="523492" y="240348"/>
            <a:ext cx="7952851" cy="576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5"/>
          <p:cNvPicPr preferRelativeResize="0"/>
          <p:nvPr/>
        </p:nvPicPr>
        <p:blipFill rotWithShape="1">
          <a:blip r:embed="rId3">
            <a:alphaModFix/>
          </a:blip>
          <a:srcRect t="10703"/>
          <a:stretch/>
        </p:blipFill>
        <p:spPr>
          <a:xfrm>
            <a:off x="450575" y="1285460"/>
            <a:ext cx="9501808" cy="542013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5"/>
          <p:cNvSpPr txBox="1"/>
          <p:nvPr/>
        </p:nvSpPr>
        <p:spPr>
          <a:xfrm>
            <a:off x="450575" y="823795"/>
            <a:ext cx="43300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Comparing Routing Protocols</a:t>
            </a:r>
            <a:endParaRPr sz="24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305" y="985813"/>
            <a:ext cx="9061038" cy="4288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/>
          <p:nvPr/>
        </p:nvSpPr>
        <p:spPr>
          <a:xfrm>
            <a:off x="1080052" y="3928766"/>
            <a:ext cx="1004514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lang="en-US" sz="18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 Gateway Protocol (BGP)</a:t>
            </a: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is now used between Internet service providers (ISPs). BGP is also used between ISPs and their larger private clients to exchange routing information.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3" name="Google Shape;363;p35"/>
          <p:cNvSpPr/>
          <p:nvPr/>
        </p:nvSpPr>
        <p:spPr>
          <a:xfrm>
            <a:off x="1027355" y="3019839"/>
            <a:ext cx="232075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BGP</a:t>
            </a:r>
            <a:endParaRPr sz="5400" b="0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400" y="736979"/>
            <a:ext cx="8579668" cy="4724028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6"/>
          <p:cNvSpPr/>
          <p:nvPr/>
        </p:nvSpPr>
        <p:spPr>
          <a:xfrm>
            <a:off x="2697376" y="5461007"/>
            <a:ext cx="55185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Figure: 4  IGP versus EGP Routing Protocols</a:t>
            </a:r>
            <a:endParaRPr sz="1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70" name="Google Shape;370;p36"/>
          <p:cNvSpPr txBox="1"/>
          <p:nvPr/>
        </p:nvSpPr>
        <p:spPr>
          <a:xfrm>
            <a:off x="3452884" y="152204"/>
            <a:ext cx="37449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Gateway Protocols</a:t>
            </a:r>
            <a:endParaRPr sz="3200" b="1">
              <a:solidFill>
                <a:schemeClr val="accen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44d29a4b08_0_0"/>
          <p:cNvSpPr txBox="1"/>
          <p:nvPr/>
        </p:nvSpPr>
        <p:spPr>
          <a:xfrm>
            <a:off x="1031875" y="1930525"/>
            <a:ext cx="8429700" cy="30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Thanks</a:t>
            </a:r>
            <a:endParaRPr sz="4700" b="1">
              <a:solidFill>
                <a:schemeClr val="accen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4700" b="1">
              <a:solidFill>
                <a:schemeClr val="accen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Question &amp; Answer</a:t>
            </a:r>
            <a:endParaRPr sz="4700" b="1">
              <a:solidFill>
                <a:schemeClr val="accen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Session</a:t>
            </a:r>
            <a:endParaRPr sz="4700" b="1">
              <a:solidFill>
                <a:schemeClr val="accen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"/>
          <p:cNvSpPr/>
          <p:nvPr/>
        </p:nvSpPr>
        <p:spPr>
          <a:xfrm>
            <a:off x="1081337" y="2205875"/>
            <a:ext cx="8594925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Arial"/>
              <a:buAutoNum type="arabicPeriod"/>
            </a:pPr>
            <a:r>
              <a:rPr lang="en-US" sz="2000" b="1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connects two or more packet-switched networks or subnetworks.</a:t>
            </a:r>
            <a:endParaRPr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</a:pPr>
            <a:endParaRPr sz="2000" b="1" i="0" u="none" strike="noStrike" cap="non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AutoNum type="arabicPeriod"/>
            </a:pPr>
            <a:r>
              <a:rPr lang="en-US"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 manage traffic between these networks</a:t>
            </a:r>
            <a:endParaRPr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</a:pPr>
            <a:endParaRPr sz="2000" b="1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AutoNum type="arabicPeriod"/>
            </a:pPr>
            <a:r>
              <a:rPr lang="en-US"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Allow multiple devices to use the same Internet connection.</a:t>
            </a:r>
            <a:endParaRPr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</a:pPr>
            <a:endParaRPr sz="2000" b="1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AutoNum type="arabicPeriod"/>
            </a:pPr>
            <a:r>
              <a:rPr lang="en-US"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forwards data packets between computer networks on bases of best selecting routes </a:t>
            </a:r>
            <a:endParaRPr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</a:pPr>
            <a:endParaRPr sz="2000" b="1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AutoNum type="arabicPeriod"/>
            </a:pPr>
            <a:r>
              <a:rPr lang="en-US"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Avoid broadcasting</a:t>
            </a:r>
            <a:endParaRPr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</a:pPr>
            <a:endParaRPr sz="2000" b="1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AutoNum type="arabicPeriod"/>
            </a:pPr>
            <a:r>
              <a:rPr lang="en-US"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……..</a:t>
            </a:r>
            <a:endParaRPr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</a:pPr>
            <a:endParaRPr sz="2000" b="1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1081338" y="1291988"/>
            <a:ext cx="3444092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 sz="36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Because:</a:t>
            </a:r>
            <a:endParaRPr sz="3600" b="1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"/>
          <p:cNvSpPr txBox="1"/>
          <p:nvPr/>
        </p:nvSpPr>
        <p:spPr>
          <a:xfrm>
            <a:off x="413264" y="1241626"/>
            <a:ext cx="29348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Router:-</a:t>
            </a:r>
            <a:endParaRPr b="1" dirty="0"/>
          </a:p>
        </p:txBody>
      </p:sp>
      <p:pic>
        <p:nvPicPr>
          <p:cNvPr id="169" name="Google Shape;16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2884" y="971190"/>
            <a:ext cx="4701203" cy="495295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5"/>
          <p:cNvSpPr txBox="1"/>
          <p:nvPr/>
        </p:nvSpPr>
        <p:spPr>
          <a:xfrm>
            <a:off x="3138043" y="6247315"/>
            <a:ext cx="39308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Figure:1 Router and Multiple Networks</a:t>
            </a:r>
            <a:endParaRPr sz="18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1671429" y="3996262"/>
            <a:ext cx="216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Class C    192.168.1.0/24</a:t>
            </a:r>
            <a:endParaRPr lang="en-US" sz="1800" b="1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4606276" y="648024"/>
            <a:ext cx="216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Class A    110.0.0.0/8</a:t>
            </a:r>
            <a:endParaRPr lang="en-US" sz="1800" b="1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777828" y="2529290"/>
            <a:ext cx="975055" cy="182880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28868" y="2246220"/>
            <a:ext cx="18164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Router Select the port /network to send packet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6"/>
          <p:cNvSpPr txBox="1">
            <a:spLocks/>
          </p:cNvSpPr>
          <p:nvPr/>
        </p:nvSpPr>
        <p:spPr>
          <a:xfrm>
            <a:off x="1896534" y="2705100"/>
            <a:ext cx="7402141" cy="932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4000"/>
              <a:buFont typeface="Candara"/>
              <a:buNone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ndara"/>
                <a:ea typeface="Candara"/>
                <a:cs typeface="Candara"/>
                <a:sym typeface="Candara"/>
              </a:rPr>
              <a:t>How Routers look Physically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715537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4866" t="35068" r="2964" b="35968"/>
          <a:stretch/>
        </p:blipFill>
        <p:spPr>
          <a:xfrm>
            <a:off x="351054" y="1384299"/>
            <a:ext cx="11840946" cy="246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7"/>
          <p:cNvSpPr/>
          <p:nvPr/>
        </p:nvSpPr>
        <p:spPr>
          <a:xfrm>
            <a:off x="537000" y="619183"/>
            <a:ext cx="484780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2"/>
                </a:solidFill>
                <a:latin typeface="Candara"/>
                <a:ea typeface="Candara"/>
                <a:cs typeface="Candara"/>
                <a:sym typeface="Candara"/>
              </a:rPr>
              <a:t>Cisco CISCO2801 Router</a:t>
            </a:r>
            <a:endParaRPr sz="2000" b="1">
              <a:solidFill>
                <a:schemeClr val="accent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86" name="Google Shape;186;p7"/>
          <p:cNvPicPr preferRelativeResize="0"/>
          <p:nvPr/>
        </p:nvPicPr>
        <p:blipFill rotWithShape="1">
          <a:blip r:embed="rId4">
            <a:alphaModFix/>
          </a:blip>
          <a:srcRect t="34000" r="1071" b="26571"/>
          <a:stretch/>
        </p:blipFill>
        <p:spPr>
          <a:xfrm>
            <a:off x="2665118" y="3619500"/>
            <a:ext cx="9058796" cy="2707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7402141" cy="932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ndara"/>
              <a:buNone/>
            </a:pPr>
            <a:r>
              <a:rPr lang="en-US" sz="4000" b="1" dirty="0">
                <a:latin typeface="Candara"/>
                <a:ea typeface="Candara"/>
                <a:cs typeface="Candara"/>
                <a:sym typeface="Candara"/>
              </a:rPr>
              <a:t>Physical  and Icon by Cisco </a:t>
            </a:r>
            <a:endParaRPr sz="4000" b="1" dirty="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76" name="Google Shape;176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6631" t="26283" r="12648" b="26383"/>
          <a:stretch/>
        </p:blipFill>
        <p:spPr>
          <a:xfrm>
            <a:off x="228599" y="2067952"/>
            <a:ext cx="5384409" cy="347472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6"/>
          <p:cNvSpPr txBox="1"/>
          <p:nvPr/>
        </p:nvSpPr>
        <p:spPr>
          <a:xfrm>
            <a:off x="838200" y="6299200"/>
            <a:ext cx="4129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Figure: 2 (a) Physical Cisco Routers  2801 </a:t>
            </a:r>
            <a:endParaRPr sz="1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6654800" y="6299200"/>
            <a:ext cx="47051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Figure: 2 (b) Cisco Router icon in Packet tracer </a:t>
            </a:r>
            <a:endParaRPr sz="1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79" name="Google Shape;17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5996" y="4816290"/>
            <a:ext cx="3082740" cy="1418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1" y="1335979"/>
            <a:ext cx="5568734" cy="34480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29498" y="1379060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Small Home and Office use routers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/>
        </p:nvSpPr>
        <p:spPr>
          <a:xfrm>
            <a:off x="2168819" y="1550504"/>
            <a:ext cx="572464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93DF5F"/>
                </a:solidFill>
                <a:latin typeface="Trebuchet MS"/>
                <a:ea typeface="Trebuchet MS"/>
                <a:cs typeface="Trebuchet MS"/>
                <a:sym typeface="Trebuchet MS"/>
              </a:rPr>
              <a:t>Sea Dive to Router</a:t>
            </a:r>
            <a:endParaRPr sz="4800" b="1">
              <a:solidFill>
                <a:srgbClr val="93DF5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0" name="Google Shape;20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65" y="2381501"/>
            <a:ext cx="5244935" cy="2937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573</Words>
  <Application>Microsoft Office PowerPoint</Application>
  <PresentationFormat>Widescreen</PresentationFormat>
  <Paragraphs>170</Paragraphs>
  <Slides>35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Calibri</vt:lpstr>
      <vt:lpstr>Comic Sans MS</vt:lpstr>
      <vt:lpstr>Candara</vt:lpstr>
      <vt:lpstr>Arial</vt:lpstr>
      <vt:lpstr>Times New Roman</vt:lpstr>
      <vt:lpstr>Noto Sans Symbols</vt:lpstr>
      <vt:lpstr>Trebuchet MS</vt:lpstr>
      <vt:lpstr>Facet</vt:lpstr>
      <vt:lpstr>Seminar On Routing and  Protocols</vt:lpstr>
      <vt:lpstr>Topics to Discuss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Physical  and Icon by Cisco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Configuring Router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On Routing and  Protocols</dc:title>
  <dc:creator>Asad Hashmi</dc:creator>
  <cp:lastModifiedBy>Asad Hashmi</cp:lastModifiedBy>
  <cp:revision>20</cp:revision>
  <dcterms:created xsi:type="dcterms:W3CDTF">2023-05-03T13:58:07Z</dcterms:created>
  <dcterms:modified xsi:type="dcterms:W3CDTF">2023-05-23T17:00:27Z</dcterms:modified>
</cp:coreProperties>
</file>